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84" r:id="rId2"/>
  </p:sldMasterIdLst>
  <p:notesMasterIdLst>
    <p:notesMasterId r:id="rId16"/>
  </p:notesMasterIdLst>
  <p:sldIdLst>
    <p:sldId id="256" r:id="rId3"/>
    <p:sldId id="399" r:id="rId4"/>
    <p:sldId id="400" r:id="rId5"/>
    <p:sldId id="395" r:id="rId6"/>
    <p:sldId id="401" r:id="rId7"/>
    <p:sldId id="402" r:id="rId8"/>
    <p:sldId id="403" r:id="rId9"/>
    <p:sldId id="404" r:id="rId10"/>
    <p:sldId id="405" r:id="rId11"/>
    <p:sldId id="423" r:id="rId12"/>
    <p:sldId id="415" r:id="rId13"/>
    <p:sldId id="422" r:id="rId14"/>
    <p:sldId id="42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5996" autoAdjust="0"/>
  </p:normalViewPr>
  <p:slideViewPr>
    <p:cSldViewPr snapToGrid="0">
      <p:cViewPr varScale="1">
        <p:scale>
          <a:sx n="63" d="100"/>
          <a:sy n="63" d="100"/>
        </p:scale>
        <p:origin x="10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63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404874-D8FF-4544-BEE6-6535D1C601DB}" type="doc">
      <dgm:prSet loTypeId="urn:microsoft.com/office/officeart/2005/8/layout/pyramid2#1" loCatId="list" qsTypeId="urn:microsoft.com/office/officeart/2005/8/quickstyle/simple1#81" qsCatId="simple" csTypeId="urn:microsoft.com/office/officeart/2005/8/colors/accent1_2#63" csCatId="accent1" phldr="1"/>
      <dgm:spPr/>
    </dgm:pt>
    <dgm:pt modelId="{D19ECCFC-1A66-449D-A64D-495156591749}">
      <dgm:prSet phldrT="[Text]" custT="1"/>
      <dgm:spPr/>
      <dgm:t>
        <a:bodyPr/>
        <a:lstStyle/>
        <a:p>
          <a:pPr algn="l"/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Xác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định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đề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tài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người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nghe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mục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đích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không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gian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thời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gian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nói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A839CF-2C86-41C4-9DC7-01C956A94DAA}" type="parTrans" cxnId="{69C1FF21-32FE-43A7-A5D5-A24B8ADC8A9B}">
      <dgm:prSet/>
      <dgm:spPr/>
      <dgm:t>
        <a:bodyPr/>
        <a:lstStyle/>
        <a:p>
          <a:endParaRPr lang="en-US"/>
        </a:p>
      </dgm:t>
    </dgm:pt>
    <dgm:pt modelId="{32A0775D-3230-40FA-9A11-745EC910C8A8}" type="sibTrans" cxnId="{69C1FF21-32FE-43A7-A5D5-A24B8ADC8A9B}">
      <dgm:prSet/>
      <dgm:spPr/>
      <dgm:t>
        <a:bodyPr/>
        <a:lstStyle/>
        <a:p>
          <a:endParaRPr lang="en-US"/>
        </a:p>
      </dgm:t>
    </dgm:pt>
    <dgm:pt modelId="{14BAB43B-33D3-43C4-B98A-AEE8A04C6ABE}">
      <dgm:prSet phldrT="[Text]" custT="1"/>
      <dgm:spPr/>
      <dgm:t>
        <a:bodyPr/>
        <a:lstStyle/>
        <a:p>
          <a:pPr algn="l"/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Tìm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lập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dàn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ý.</a:t>
          </a:r>
          <a:endParaRPr lang="en-US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AF7D53-2017-424A-B86E-DF8974B25718}" type="parTrans" cxnId="{D3515C0E-E449-49CA-95F5-1BBE5E51F1EB}">
      <dgm:prSet/>
      <dgm:spPr/>
      <dgm:t>
        <a:bodyPr/>
        <a:lstStyle/>
        <a:p>
          <a:endParaRPr lang="en-US"/>
        </a:p>
      </dgm:t>
    </dgm:pt>
    <dgm:pt modelId="{EC916AC9-6ED1-4F9E-B8F8-3DE8E4EEE89E}" type="sibTrans" cxnId="{D3515C0E-E449-49CA-95F5-1BBE5E51F1EB}">
      <dgm:prSet/>
      <dgm:spPr/>
      <dgm:t>
        <a:bodyPr/>
        <a:lstStyle/>
        <a:p>
          <a:endParaRPr lang="en-US"/>
        </a:p>
      </dgm:t>
    </dgm:pt>
    <dgm:pt modelId="{50CC9310-BFD7-4EB2-B3E6-542B55EE5AF7}">
      <dgm:prSet phldrT="[Text]" custT="1"/>
      <dgm:spPr/>
      <dgm:t>
        <a:bodyPr/>
        <a:lstStyle/>
        <a:p>
          <a:pPr algn="l"/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Luyện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tập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trình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bày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3E317D-1324-4811-A38B-C3B9B602A5D8}" type="parTrans" cxnId="{F2F64A7B-E27F-4D87-A019-3C4CAE276E45}">
      <dgm:prSet/>
      <dgm:spPr/>
      <dgm:t>
        <a:bodyPr/>
        <a:lstStyle/>
        <a:p>
          <a:endParaRPr lang="en-US"/>
        </a:p>
      </dgm:t>
    </dgm:pt>
    <dgm:pt modelId="{BBB718A5-2320-449B-9407-30B9DDC7BDE9}" type="sibTrans" cxnId="{F2F64A7B-E27F-4D87-A019-3C4CAE276E45}">
      <dgm:prSet/>
      <dgm:spPr/>
      <dgm:t>
        <a:bodyPr/>
        <a:lstStyle/>
        <a:p>
          <a:endParaRPr lang="en-US"/>
        </a:p>
      </dgm:t>
    </dgm:pt>
    <dgm:pt modelId="{5B13D1CA-D494-415A-A608-677870E28B16}">
      <dgm:prSet phldrT="[Text]" custT="1"/>
      <dgm:spPr/>
      <dgm:t>
        <a:bodyPr/>
        <a:lstStyle/>
        <a:p>
          <a:pPr algn="l"/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Trao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đổi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đánh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giá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AB219E-44ED-438D-B180-49ACE1AA61CA}" type="parTrans" cxnId="{3657B840-EBE8-43BB-90F4-2FF176FF87FC}">
      <dgm:prSet/>
      <dgm:spPr/>
      <dgm:t>
        <a:bodyPr/>
        <a:lstStyle/>
        <a:p>
          <a:endParaRPr lang="en-US"/>
        </a:p>
      </dgm:t>
    </dgm:pt>
    <dgm:pt modelId="{D7B5B675-9BF4-439E-9968-E89BF6E06921}" type="sibTrans" cxnId="{3657B840-EBE8-43BB-90F4-2FF176FF87FC}">
      <dgm:prSet/>
      <dgm:spPr/>
      <dgm:t>
        <a:bodyPr/>
        <a:lstStyle/>
        <a:p>
          <a:endParaRPr lang="en-US"/>
        </a:p>
      </dgm:t>
    </dgm:pt>
    <dgm:pt modelId="{223B837C-BAB8-473C-8F59-1D2A14E2860A}" type="pres">
      <dgm:prSet presAssocID="{49404874-D8FF-4544-BEE6-6535D1C601DB}" presName="compositeShape" presStyleCnt="0">
        <dgm:presLayoutVars>
          <dgm:dir/>
          <dgm:resizeHandles/>
        </dgm:presLayoutVars>
      </dgm:prSet>
      <dgm:spPr/>
    </dgm:pt>
    <dgm:pt modelId="{A27F8882-5239-434F-91DE-2D95A1AE8756}" type="pres">
      <dgm:prSet presAssocID="{49404874-D8FF-4544-BEE6-6535D1C601DB}" presName="pyramid" presStyleLbl="node1" presStyleIdx="0" presStyleCnt="1" custScaleX="125324" custScaleY="77257"/>
      <dgm:spPr>
        <a:solidFill>
          <a:schemeClr val="accent4">
            <a:lumMod val="60000"/>
            <a:lumOff val="40000"/>
          </a:schemeClr>
        </a:solidFill>
      </dgm:spPr>
    </dgm:pt>
    <dgm:pt modelId="{84C4E32D-155B-4D2F-943B-808837D5D550}" type="pres">
      <dgm:prSet presAssocID="{49404874-D8FF-4544-BEE6-6535D1C601DB}" presName="theList" presStyleCnt="0"/>
      <dgm:spPr/>
    </dgm:pt>
    <dgm:pt modelId="{A1F1AEDE-B3E0-458B-AC0B-24016F364E0A}" type="pres">
      <dgm:prSet presAssocID="{D19ECCFC-1A66-449D-A64D-495156591749}" presName="aNode" presStyleLbl="fgAcc1" presStyleIdx="0" presStyleCnt="4" custScaleX="217402" custLinFactY="-20119" custLinFactNeighborX="1784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AE442C-C0BD-495F-954C-EBC17BC71F06}" type="pres">
      <dgm:prSet presAssocID="{D19ECCFC-1A66-449D-A64D-495156591749}" presName="aSpace" presStyleCnt="0"/>
      <dgm:spPr/>
    </dgm:pt>
    <dgm:pt modelId="{CEF182AB-A528-4455-83A5-F6F239E17688}" type="pres">
      <dgm:prSet presAssocID="{14BAB43B-33D3-43C4-B98A-AEE8A04C6ABE}" presName="aNode" presStyleLbl="fgAcc1" presStyleIdx="1" presStyleCnt="4" custScaleX="215196" custLinFactY="-21737" custLinFactNeighborX="1338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FA90F4-E46E-4F2C-A4C6-4A12E0044581}" type="pres">
      <dgm:prSet presAssocID="{14BAB43B-33D3-43C4-B98A-AEE8A04C6ABE}" presName="aSpace" presStyleCnt="0"/>
      <dgm:spPr/>
    </dgm:pt>
    <dgm:pt modelId="{17370EA3-6B98-4E86-81FA-80ED7E67BEDE}" type="pres">
      <dgm:prSet presAssocID="{50CC9310-BFD7-4EB2-B3E6-542B55EE5AF7}" presName="aNode" presStyleLbl="fgAcc1" presStyleIdx="2" presStyleCnt="4" custScaleX="213647" custLinFactY="-18377" custLinFactNeighborX="125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F34435-8720-4962-851E-1366FA6369CD}" type="pres">
      <dgm:prSet presAssocID="{50CC9310-BFD7-4EB2-B3E6-542B55EE5AF7}" presName="aSpace" presStyleCnt="0"/>
      <dgm:spPr/>
    </dgm:pt>
    <dgm:pt modelId="{6F42C362-9F5D-4BCC-8431-0F25BF4C84B3}" type="pres">
      <dgm:prSet presAssocID="{5B13D1CA-D494-415A-A608-677870E28B16}" presName="aNode" presStyleLbl="fgAcc1" presStyleIdx="3" presStyleCnt="4" custScaleX="216481" custLinFactY="-18486" custLinFactNeighborX="-1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5AF3AB-EB87-486D-878D-8DB2ED989267}" type="pres">
      <dgm:prSet presAssocID="{5B13D1CA-D494-415A-A608-677870E28B16}" presName="aSpace" presStyleCnt="0"/>
      <dgm:spPr/>
    </dgm:pt>
  </dgm:ptLst>
  <dgm:cxnLst>
    <dgm:cxn modelId="{40A0E6CB-6800-4F95-BEA6-8B1EA84DD90B}" type="presOf" srcId="{49404874-D8FF-4544-BEE6-6535D1C601DB}" destId="{223B837C-BAB8-473C-8F59-1D2A14E2860A}" srcOrd="0" destOrd="0" presId="urn:microsoft.com/office/officeart/2005/8/layout/pyramid2#1"/>
    <dgm:cxn modelId="{D7E36F60-327D-447C-8298-188133DF18AB}" type="presOf" srcId="{5B13D1CA-D494-415A-A608-677870E28B16}" destId="{6F42C362-9F5D-4BCC-8431-0F25BF4C84B3}" srcOrd="0" destOrd="0" presId="urn:microsoft.com/office/officeart/2005/8/layout/pyramid2#1"/>
    <dgm:cxn modelId="{F2F64A7B-E27F-4D87-A019-3C4CAE276E45}" srcId="{49404874-D8FF-4544-BEE6-6535D1C601DB}" destId="{50CC9310-BFD7-4EB2-B3E6-542B55EE5AF7}" srcOrd="2" destOrd="0" parTransId="{083E317D-1324-4811-A38B-C3B9B602A5D8}" sibTransId="{BBB718A5-2320-449B-9407-30B9DDC7BDE9}"/>
    <dgm:cxn modelId="{996BC3FE-34B4-4B85-9DCE-0AF41C3A2BB9}" type="presOf" srcId="{14BAB43B-33D3-43C4-B98A-AEE8A04C6ABE}" destId="{CEF182AB-A528-4455-83A5-F6F239E17688}" srcOrd="0" destOrd="0" presId="urn:microsoft.com/office/officeart/2005/8/layout/pyramid2#1"/>
    <dgm:cxn modelId="{D3515C0E-E449-49CA-95F5-1BBE5E51F1EB}" srcId="{49404874-D8FF-4544-BEE6-6535D1C601DB}" destId="{14BAB43B-33D3-43C4-B98A-AEE8A04C6ABE}" srcOrd="1" destOrd="0" parTransId="{39AF7D53-2017-424A-B86E-DF8974B25718}" sibTransId="{EC916AC9-6ED1-4F9E-B8F8-3DE8E4EEE89E}"/>
    <dgm:cxn modelId="{69C1FF21-32FE-43A7-A5D5-A24B8ADC8A9B}" srcId="{49404874-D8FF-4544-BEE6-6535D1C601DB}" destId="{D19ECCFC-1A66-449D-A64D-495156591749}" srcOrd="0" destOrd="0" parTransId="{0AA839CF-2C86-41C4-9DC7-01C956A94DAA}" sibTransId="{32A0775D-3230-40FA-9A11-745EC910C8A8}"/>
    <dgm:cxn modelId="{15D6762D-060F-4EC9-A449-F0BF7A008A98}" type="presOf" srcId="{50CC9310-BFD7-4EB2-B3E6-542B55EE5AF7}" destId="{17370EA3-6B98-4E86-81FA-80ED7E67BEDE}" srcOrd="0" destOrd="0" presId="urn:microsoft.com/office/officeart/2005/8/layout/pyramid2#1"/>
    <dgm:cxn modelId="{2E1794B5-2606-4A8B-9721-1B53A0DA007F}" type="presOf" srcId="{D19ECCFC-1A66-449D-A64D-495156591749}" destId="{A1F1AEDE-B3E0-458B-AC0B-24016F364E0A}" srcOrd="0" destOrd="0" presId="urn:microsoft.com/office/officeart/2005/8/layout/pyramid2#1"/>
    <dgm:cxn modelId="{3657B840-EBE8-43BB-90F4-2FF176FF87FC}" srcId="{49404874-D8FF-4544-BEE6-6535D1C601DB}" destId="{5B13D1CA-D494-415A-A608-677870E28B16}" srcOrd="3" destOrd="0" parTransId="{FCAB219E-44ED-438D-B180-49ACE1AA61CA}" sibTransId="{D7B5B675-9BF4-439E-9968-E89BF6E06921}"/>
    <dgm:cxn modelId="{0300844D-A073-4959-A3CD-B03CA27EA773}" type="presParOf" srcId="{223B837C-BAB8-473C-8F59-1D2A14E2860A}" destId="{A27F8882-5239-434F-91DE-2D95A1AE8756}" srcOrd="0" destOrd="0" presId="urn:microsoft.com/office/officeart/2005/8/layout/pyramid2#1"/>
    <dgm:cxn modelId="{6DEA7D1E-4091-4D20-A650-413616404924}" type="presParOf" srcId="{223B837C-BAB8-473C-8F59-1D2A14E2860A}" destId="{84C4E32D-155B-4D2F-943B-808837D5D550}" srcOrd="1" destOrd="0" presId="urn:microsoft.com/office/officeart/2005/8/layout/pyramid2#1"/>
    <dgm:cxn modelId="{F16BA3B0-A719-4813-BBEC-89699C13B70B}" type="presParOf" srcId="{84C4E32D-155B-4D2F-943B-808837D5D550}" destId="{A1F1AEDE-B3E0-458B-AC0B-24016F364E0A}" srcOrd="0" destOrd="0" presId="urn:microsoft.com/office/officeart/2005/8/layout/pyramid2#1"/>
    <dgm:cxn modelId="{2671FACE-BEC4-4F48-9012-80AD49C750C4}" type="presParOf" srcId="{84C4E32D-155B-4D2F-943B-808837D5D550}" destId="{A3AE442C-C0BD-495F-954C-EBC17BC71F06}" srcOrd="1" destOrd="0" presId="urn:microsoft.com/office/officeart/2005/8/layout/pyramid2#1"/>
    <dgm:cxn modelId="{426BD1F2-7DC3-4384-9799-D0DA3095B8B9}" type="presParOf" srcId="{84C4E32D-155B-4D2F-943B-808837D5D550}" destId="{CEF182AB-A528-4455-83A5-F6F239E17688}" srcOrd="2" destOrd="0" presId="urn:microsoft.com/office/officeart/2005/8/layout/pyramid2#1"/>
    <dgm:cxn modelId="{0F684A45-D292-4BC0-AD47-C1DF1B74E3F0}" type="presParOf" srcId="{84C4E32D-155B-4D2F-943B-808837D5D550}" destId="{4CFA90F4-E46E-4F2C-A4C6-4A12E0044581}" srcOrd="3" destOrd="0" presId="urn:microsoft.com/office/officeart/2005/8/layout/pyramid2#1"/>
    <dgm:cxn modelId="{A2C925B5-6146-4300-95D0-430EE8E5A1F8}" type="presParOf" srcId="{84C4E32D-155B-4D2F-943B-808837D5D550}" destId="{17370EA3-6B98-4E86-81FA-80ED7E67BEDE}" srcOrd="4" destOrd="0" presId="urn:microsoft.com/office/officeart/2005/8/layout/pyramid2#1"/>
    <dgm:cxn modelId="{AAD7B2EB-664E-444D-BC4C-18ADDB506A28}" type="presParOf" srcId="{84C4E32D-155B-4D2F-943B-808837D5D550}" destId="{EAF34435-8720-4962-851E-1366FA6369CD}" srcOrd="5" destOrd="0" presId="urn:microsoft.com/office/officeart/2005/8/layout/pyramid2#1"/>
    <dgm:cxn modelId="{2A4E7DA3-4600-4495-B71C-B487C96EB89A}" type="presParOf" srcId="{84C4E32D-155B-4D2F-943B-808837D5D550}" destId="{6F42C362-9F5D-4BCC-8431-0F25BF4C84B3}" srcOrd="6" destOrd="0" presId="urn:microsoft.com/office/officeart/2005/8/layout/pyramid2#1"/>
    <dgm:cxn modelId="{30B9C3E2-4895-4CA6-9A15-DE7A1CE705E7}" type="presParOf" srcId="{84C4E32D-155B-4D2F-943B-808837D5D550}" destId="{CB5AF3AB-EB87-486D-878D-8DB2ED989267}" srcOrd="7" destOrd="0" presId="urn:microsoft.com/office/officeart/2005/8/layout/pyramid2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7F8882-5239-434F-91DE-2D95A1AE8756}">
      <dsp:nvSpPr>
        <dsp:cNvPr id="0" name=""/>
        <dsp:cNvSpPr/>
      </dsp:nvSpPr>
      <dsp:spPr>
        <a:xfrm>
          <a:off x="593818" y="597890"/>
          <a:ext cx="6589286" cy="4062019"/>
        </a:xfrm>
        <a:prstGeom prst="triangle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F1AEDE-B3E0-458B-AC0B-24016F364E0A}">
      <dsp:nvSpPr>
        <dsp:cNvPr id="0" name=""/>
        <dsp:cNvSpPr/>
      </dsp:nvSpPr>
      <dsp:spPr>
        <a:xfrm>
          <a:off x="1943283" y="221471"/>
          <a:ext cx="7429866" cy="93449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Xác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định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đề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tài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người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nghe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mục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đích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không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gian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thời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gian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nói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88901" y="267089"/>
        <a:ext cx="7338630" cy="843255"/>
      </dsp:txXfrm>
    </dsp:sp>
    <dsp:sp modelId="{CEF182AB-A528-4455-83A5-F6F239E17688}">
      <dsp:nvSpPr>
        <dsp:cNvPr id="0" name=""/>
        <dsp:cNvSpPr/>
      </dsp:nvSpPr>
      <dsp:spPr>
        <a:xfrm>
          <a:off x="1965736" y="1257655"/>
          <a:ext cx="7354475" cy="93449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Tìm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lập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dàn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ý.</a:t>
          </a:r>
          <a:endParaRPr lang="en-US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11354" y="1303273"/>
        <a:ext cx="7263239" cy="843255"/>
      </dsp:txXfrm>
    </dsp:sp>
    <dsp:sp modelId="{17370EA3-6B98-4E86-81FA-80ED7E67BEDE}">
      <dsp:nvSpPr>
        <dsp:cNvPr id="0" name=""/>
        <dsp:cNvSpPr/>
      </dsp:nvSpPr>
      <dsp:spPr>
        <a:xfrm>
          <a:off x="1950750" y="2340357"/>
          <a:ext cx="7301537" cy="93449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Luyện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tập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trình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bày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96368" y="2385975"/>
        <a:ext cx="7210301" cy="843255"/>
      </dsp:txXfrm>
    </dsp:sp>
    <dsp:sp modelId="{6F42C362-9F5D-4BCC-8431-0F25BF4C84B3}">
      <dsp:nvSpPr>
        <dsp:cNvPr id="0" name=""/>
        <dsp:cNvSpPr/>
      </dsp:nvSpPr>
      <dsp:spPr>
        <a:xfrm>
          <a:off x="1898017" y="3390642"/>
          <a:ext cx="7398391" cy="93449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Trao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đổi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đánh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giá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43635" y="3436260"/>
        <a:ext cx="7307155" cy="8432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#1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dir/>
      <dgm:resizeHandles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8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60030-FB51-451B-A77D-89EB12CEED04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7226-0897-434E-A2EC-E688CD77B16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7226-0897-434E-A2EC-E688CD77B166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0DD7226-0897-434E-A2EC-E688CD77B1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0DD7226-0897-434E-A2EC-E688CD77B1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0DD7226-0897-434E-A2EC-E688CD77B1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0DD7226-0897-434E-A2EC-E688CD77B1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0DD7226-0897-434E-A2EC-E688CD77B1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0DD7226-0897-434E-A2EC-E688CD77B16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3113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5F6-5919-4D22-865C-DCFA36CDA069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E50A-8EF1-40BC-B5B3-6B9E104E9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5F6-5919-4D22-865C-DCFA36CDA069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E50A-8EF1-40BC-B5B3-6B9E104E9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5F6-5919-4D22-865C-DCFA36CDA069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E50A-8EF1-40BC-B5B3-6B9E104E9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9/4/2022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9/4/2022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9/4/2022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9/4/2022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9/4/2022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9/4/2022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9/4/2022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9/4/2022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5F6-5919-4D22-865C-DCFA36CDA069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E50A-8EF1-40BC-B5B3-6B9E104E9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9/4/2022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9/4/2022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9/4/2022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5F6-5919-4D22-865C-DCFA36CDA069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E50A-8EF1-40BC-B5B3-6B9E104E9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5F6-5919-4D22-865C-DCFA36CDA069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E50A-8EF1-40BC-B5B3-6B9E104E9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5F6-5919-4D22-865C-DCFA36CDA069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E50A-8EF1-40BC-B5B3-6B9E104E9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5F6-5919-4D22-865C-DCFA36CDA069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E50A-8EF1-40BC-B5B3-6B9E104E9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5F6-5919-4D22-865C-DCFA36CDA069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E50A-8EF1-40BC-B5B3-6B9E104E9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5F6-5919-4D22-865C-DCFA36CDA069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E50A-8EF1-40BC-B5B3-6B9E104E9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5F6-5919-4D22-865C-DCFA36CDA069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E50A-8EF1-40BC-B5B3-6B9E104E9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C55F6-5919-4D22-865C-DCFA36CDA069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0E50A-8EF1-40BC-B5B3-6B9E104E959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9/4/2022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629" y="178933"/>
            <a:ext cx="11912805" cy="653537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41165" y="3124090"/>
            <a:ext cx="9264651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3. VẺ ĐẸP QUÊ 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</a:p>
          <a:p>
            <a:pPr lvl="0" algn="ctr"/>
            <a:r>
              <a:rPr lang="en-US" sz="5400" b="1" u="sng" dirty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C00000"/>
                </a:solidFill>
              </a:rPr>
              <a:t>NÓI VÀ </a:t>
            </a:r>
            <a:r>
              <a:rPr lang="en-US" sz="5400" b="1" u="sng" dirty="0" smtClean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C00000"/>
                </a:solidFill>
              </a:rPr>
              <a:t>NGHE</a:t>
            </a:r>
          </a:p>
          <a:p>
            <a:pPr lvl="0" algn="ctr">
              <a:defRPr/>
            </a:pPr>
            <a:r>
              <a:rPr lang="en-US" sz="54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TRÌNH BÀY CẢM XÚC VỀ </a:t>
            </a:r>
          </a:p>
          <a:p>
            <a:pPr lvl="0" algn="ctr">
              <a:defRPr/>
            </a:pPr>
            <a:r>
              <a:rPr lang="en-US" sz="54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</a:rPr>
              <a:t>MỘT BÀI THƠ LỤC BÁT</a:t>
            </a:r>
          </a:p>
          <a:p>
            <a:pPr lvl="0" algn="ctr"/>
            <a:endParaRPr lang="en-US" sz="5400" b="1" dirty="0">
              <a:ln w="12700" cmpd="sng">
                <a:solidFill>
                  <a:srgbClr val="FFC000"/>
                </a:solidFill>
                <a:prstDash val="solid"/>
              </a:ln>
              <a:gradFill>
                <a:gsLst>
                  <a:gs pos="0">
                    <a:srgbClr val="FFC000"/>
                  </a:gs>
                  <a:gs pos="4000">
                    <a:srgbClr val="FFC000">
                      <a:lumMod val="60000"/>
                      <a:lumOff val="40000"/>
                    </a:srgbClr>
                  </a:gs>
                  <a:gs pos="87000">
                    <a:srgbClr val="FFC000">
                      <a:lumMod val="20000"/>
                      <a:lumOff val="80000"/>
                    </a:srgbClr>
                  </a:gs>
                </a:gsLst>
                <a:lin ang="5400000"/>
              </a:gradFill>
            </a:endParaRPr>
          </a:p>
          <a:p>
            <a:pPr algn="ctr"/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41358" y="184597"/>
            <a:ext cx="567052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NÓI VÀ NGHE</a:t>
            </a:r>
            <a:endParaRPr kumimoji="0" lang="en-US" sz="4400" b="1" i="0" u="none" strike="noStrike" kern="1200" cap="none" spc="0" normalizeH="0" baseline="0" noProof="0" dirty="0">
              <a:ln w="12700" cmpd="sng">
                <a:solidFill>
                  <a:srgbClr val="FFC000"/>
                </a:solidFill>
                <a:prstDash val="solid"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14413" y="954038"/>
            <a:ext cx="4804347" cy="6309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II.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Thực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hành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n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ói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và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nghe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906898"/>
              </p:ext>
            </p:extLst>
          </p:nvPr>
        </p:nvGraphicFramePr>
        <p:xfrm>
          <a:off x="374754" y="2813982"/>
          <a:ext cx="11360046" cy="4226898"/>
        </p:xfrm>
        <a:graphic>
          <a:graphicData uri="http://schemas.openxmlformats.org/drawingml/2006/table">
            <a:tbl>
              <a:tblPr firstRow="1" firstCol="1" bandRow="1"/>
              <a:tblGrid>
                <a:gridCol w="9437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2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27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tra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b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Đạt/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b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Chưa đạt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5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chia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sẻ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thiệu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thúc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5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Trình bày rõ tên bài thơ, tên tác giả và nội dung của bài thơ.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5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Thể hiện rõ cảm xúc của người nói về bài thơ.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11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Dùng bằng chứng cụ thể trong bài thơ để làm rõ cảm xúc của người nói.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11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Sử dụng động tác, ánh mắt (ngôn ngữ phi vật thể) và giọng nói phù hợp để góp phần thể hiện nội dung nói).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853440" y="1691640"/>
            <a:ext cx="8610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- 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HS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thực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hiện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việc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nói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tập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đã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làm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ở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tiết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học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trước</a:t>
            </a:r>
            <a:endParaRPr lang="en-US" sz="2000" b="1" dirty="0" smtClean="0">
              <a:solidFill>
                <a:srgbClr val="002060"/>
              </a:solidFill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-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Dựa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vào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b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ảng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kiểm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tra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kĩ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năng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chia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sẻ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cảm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xúc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endParaRPr lang="en-US" sz="2000" b="1" dirty="0" smtClean="0">
              <a:solidFill>
                <a:srgbClr val="002060"/>
              </a:solidFill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        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về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một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thơ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lục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bát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để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đánh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giá</a:t>
            </a:r>
            <a:r>
              <a:rPr lang="en-US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HS.</a:t>
            </a:r>
            <a:endParaRPr lang="en-US" sz="2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83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59425" y="258001"/>
            <a:ext cx="876028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 w="12700">
                  <a:solidFill>
                    <a:srgbClr val="44546A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44546A"/>
                  </a:fgClr>
                  <a:bgClr>
                    <a:srgbClr val="44546A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4546A">
                      <a:lumMod val="7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 w="12700">
                  <a:solidFill>
                    <a:srgbClr val="44546A">
                      <a:lumMod val="7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rgbClr val="44546A">
                      <a:lumMod val="7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HOẠT ĐỘNG </a:t>
            </a:r>
            <a:r>
              <a:rPr lang="en-US" sz="3200" b="1" dirty="0" smtClean="0">
                <a:ln w="12700">
                  <a:solidFill>
                    <a:srgbClr val="44546A">
                      <a:lumMod val="7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rgbClr val="44546A">
                      <a:lumMod val="7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  <a:r>
              <a:rPr kumimoji="0" lang="en-US" sz="3200" b="1" i="0" u="none" strike="noStrike" kern="1200" cap="none" spc="0" normalizeH="0" baseline="0" noProof="0" dirty="0" smtClean="0">
                <a:ln w="12700">
                  <a:solidFill>
                    <a:srgbClr val="44546A">
                      <a:lumMod val="7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rgbClr val="44546A">
                      <a:lumMod val="7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CHO CẢ BÀI HỌC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88720" y="1557866"/>
          <a:ext cx="10149840" cy="48129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2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7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03239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Nhiệm</a:t>
                      </a:r>
                      <a:r>
                        <a:rPr lang="en-US" sz="3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vụ</a:t>
                      </a:r>
                      <a:r>
                        <a:rPr lang="en-US" sz="3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Trong các văn bản viết về về quê hương vừa học, em thích nhất bài nào? Vì sao? </a:t>
                      </a:r>
                      <a:endParaRPr lang="en-US" sz="3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3290">
                <a:tc rowSpan="3"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Nhiệm</a:t>
                      </a:r>
                      <a:r>
                        <a:rPr lang="en-US" sz="3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vụ</a:t>
                      </a:r>
                      <a:r>
                        <a:rPr lang="en-US" sz="3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 hãy viết một đoạn văn khoảng 200 chữ trình bày cảm nhận của mình về vẻ đẹp của quê hương.</a:t>
                      </a:r>
                      <a:endParaRPr lang="en-US" sz="3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31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Vẽ tranh về quê hương yêu dấu của mình.</a:t>
                      </a:r>
                      <a:endParaRPr lang="en-US" sz="3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32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3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Thiết kế sơ đồ tư duy bài học theo ý hiểu của mình.</a:t>
                      </a:r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24655" y="1087866"/>
          <a:ext cx="10747948" cy="5047488"/>
        </p:xfrm>
        <a:graphic>
          <a:graphicData uri="http://schemas.openxmlformats.org/drawingml/2006/table">
            <a:tbl>
              <a:tblPr firstRow="1" firstCol="1" bandRow="1"/>
              <a:tblGrid>
                <a:gridCol w="2913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4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02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39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2615" algn="l"/>
                        </a:tabLst>
                      </a:pPr>
                      <a:r>
                        <a:rPr lang="en-US" sz="2400" b="1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Mức</a:t>
                      </a:r>
                      <a:r>
                        <a:rPr lang="en-US" sz="2400" b="1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2615" algn="l"/>
                        </a:tabLst>
                      </a:pPr>
                      <a:r>
                        <a:rPr lang="en-US" sz="2400" b="1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2615" algn="l"/>
                        </a:tabLst>
                      </a:pPr>
                      <a:r>
                        <a:rPr lang="en-US" sz="2400" b="1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400" b="1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chí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2615" algn="l"/>
                        </a:tabLst>
                      </a:pPr>
                      <a:r>
                        <a:rPr lang="en-US" sz="2400" b="1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2615" algn="l"/>
                        </a:tabLst>
                      </a:pPr>
                      <a:r>
                        <a:rPr lang="en-US" sz="2400" b="1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2400" b="1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Mức</a:t>
                      </a:r>
                      <a:r>
                        <a:rPr lang="en-US" sz="2400" b="1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2615" algn="l"/>
                        </a:tabLst>
                      </a:pPr>
                      <a:r>
                        <a:rPr lang="en-US" sz="2400" b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2615" algn="l"/>
                        </a:tabLst>
                      </a:pPr>
                      <a:r>
                        <a:rPr lang="en-US" sz="2400" b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Mức 2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2615" algn="l"/>
                        </a:tabLst>
                      </a:pPr>
                      <a:r>
                        <a:rPr lang="en-US" sz="2400" b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2615" algn="l"/>
                        </a:tabLst>
                      </a:pPr>
                      <a:r>
                        <a:rPr lang="en-US" sz="2400" b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Mức 3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2615" algn="l"/>
                        </a:tabLst>
                      </a:pPr>
                      <a:r>
                        <a:rPr lang="en-US" sz="240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Thiết kế sơ đồ tư duy về bài học (một trong các văn bản)</a:t>
                      </a:r>
                      <a:r>
                        <a:rPr lang="en-US" sz="2400" b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2615" algn="l"/>
                        </a:tabLst>
                      </a:pP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duy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đầy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2615" algn="l"/>
                        </a:tabLst>
                      </a:pP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2615" algn="l"/>
                        </a:tabLst>
                      </a:pP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duy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nhưng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hấp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dẫn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2615" algn="l"/>
                        </a:tabLst>
                      </a:pP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2615" algn="l"/>
                        </a:tabLst>
                      </a:pP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duy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đầy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đẹp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khoa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hấp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dẫn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2615" algn="l"/>
                        </a:tabLst>
                      </a:pP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2615" algn="l"/>
                        </a:tabLst>
                      </a:pP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Vẽ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tranh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vẻ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đẹp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quê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2615" algn="l"/>
                        </a:tabLst>
                      </a:pP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nét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vẽ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đẹp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bức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tranh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còn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đơn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điệu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màu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sắc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2615" algn="l"/>
                        </a:tabLst>
                      </a:pP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2615" algn="l"/>
                        </a:tabLst>
                      </a:pP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nét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vẽ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đẹp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nhưng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bức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tranh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thật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phong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phú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2615" algn="l"/>
                        </a:tabLst>
                      </a:pP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2615" algn="l"/>
                        </a:tabLst>
                      </a:pP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Bức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tranh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đường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nét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đẹp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phong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phú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hấp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dẫn</a:t>
                      </a: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2615" algn="l"/>
                        </a:tabLst>
                      </a:pPr>
                      <a:r>
                        <a:rPr lang="en-US" sz="2400" dirty="0">
                          <a:solidFill>
                            <a:srgbClr val="17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23210" y="133121"/>
            <a:ext cx="9834744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3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3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3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3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3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3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3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3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3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250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Rubric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HS (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17171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HS)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325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378" y="203201"/>
            <a:ext cx="11492089" cy="620888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140670" y="3660551"/>
            <a:ext cx="12428274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6600" b="1" i="0" u="none" strike="noStrike" kern="1200" cap="none" spc="0" normalizeH="0" baseline="0" noProof="0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-CẢM</a:t>
            </a:r>
            <a:r>
              <a:rPr kumimoji="0" lang="en-US" sz="6600" b="1" i="0" u="none" strike="noStrike" kern="1200" cap="none" spc="0" normalizeH="0" noProof="0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ƠN-</a:t>
            </a:r>
          </a:p>
          <a:p>
            <a:pPr lvl="0" algn="ctr">
              <a:defRPr/>
            </a:pPr>
            <a:r>
              <a:rPr lang="en-US" sz="28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</a:p>
          <a:p>
            <a:pPr lvl="0" algn="ctr">
              <a:defRPr/>
            </a:pPr>
            <a:r>
              <a:rPr lang="en-US" sz="28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GVCN</a:t>
            </a:r>
            <a:r>
              <a:rPr lang="en-US" sz="28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BÙI THỊ THNH HỒNG</a:t>
            </a:r>
            <a:r>
              <a:rPr lang="en-US" sz="2800" b="1" baseline="0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2800" b="1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endParaRPr kumimoji="0" lang="en-US" sz="3200" b="1" i="0" u="none" strike="noStrike" kern="1200" cap="none" spc="0" normalizeH="0" baseline="0" noProof="0" dirty="0">
              <a:ln w="6600">
                <a:solidFill>
                  <a:srgbClr val="ED7D31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rgbClr val="ED7D31"/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482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378" y="203201"/>
            <a:ext cx="11492089" cy="620888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41358" y="203201"/>
            <a:ext cx="56705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 w="12700" cmpd="sng">
                  <a:solidFill>
                    <a:srgbClr val="FFC000"/>
                  </a:solidFill>
                  <a:prstDash val="solid"/>
                </a:ln>
                <a:gradFill>
                  <a:gsLst>
                    <a:gs pos="0">
                      <a:srgbClr val="FFC000"/>
                    </a:gs>
                    <a:gs pos="4000">
                      <a:srgbClr val="FFC000">
                        <a:lumMod val="60000"/>
                        <a:lumOff val="40000"/>
                      </a:srgbClr>
                    </a:gs>
                    <a:gs pos="87000">
                      <a:srgbClr val="FFC000">
                        <a:lumMod val="20000"/>
                        <a:lumOff val="8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NÓI VÀ NGHE</a:t>
            </a:r>
            <a:endParaRPr kumimoji="0" lang="en-US" sz="5400" b="1" i="0" u="none" strike="noStrike" kern="1200" cap="none" spc="0" normalizeH="0" baseline="0" noProof="0" dirty="0">
              <a:ln w="12700" cmpd="sng">
                <a:solidFill>
                  <a:srgbClr val="FFC000"/>
                </a:solidFill>
                <a:prstDash val="solid"/>
              </a:ln>
              <a:gradFill>
                <a:gsLst>
                  <a:gs pos="0">
                    <a:srgbClr val="FFC000"/>
                  </a:gs>
                  <a:gs pos="4000">
                    <a:srgbClr val="FFC000">
                      <a:lumMod val="60000"/>
                      <a:lumOff val="40000"/>
                    </a:srgbClr>
                  </a:gs>
                  <a:gs pos="87000">
                    <a:srgbClr val="FFC000">
                      <a:lumMod val="20000"/>
                      <a:lumOff val="80000"/>
                    </a:srgbClr>
                  </a:gs>
                </a:gsLst>
                <a:lin ang="5400000"/>
              </a:gra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60468" y="3660551"/>
            <a:ext cx="722595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TRÌNH</a:t>
            </a:r>
            <a:r>
              <a:rPr kumimoji="0" lang="en-US" sz="5400" b="1" i="0" u="none" strike="noStrike" kern="1200" cap="none" spc="0" normalizeH="0" noProof="0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BÀY CẢM XÚC VỀ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5400" b="1" i="0" u="none" strike="noStrike" kern="1200" cap="none" spc="0" normalizeH="0" noProof="0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MỘT BÀI THƠ LỤC BÁT</a:t>
            </a:r>
            <a:endParaRPr kumimoji="0" lang="en-US" sz="5400" b="1" i="0" u="none" strike="noStrike" kern="1200" cap="none" spc="0" normalizeH="0" baseline="0" noProof="0" dirty="0">
              <a:ln w="6600">
                <a:solidFill>
                  <a:srgbClr val="ED7D31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rgbClr val="ED7D31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41358" y="203201"/>
            <a:ext cx="567052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NÓI VÀ NGHE</a:t>
            </a:r>
            <a:endParaRPr kumimoji="0" lang="en-US" sz="4400" b="1" i="0" u="none" strike="noStrike" kern="1200" cap="none" spc="0" normalizeH="0" baseline="0" noProof="0" dirty="0">
              <a:ln w="12700" cmpd="sng">
                <a:solidFill>
                  <a:srgbClr val="FFC000"/>
                </a:solidFill>
                <a:prstDash val="solid"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8637" y="1540897"/>
            <a:ext cx="8972972" cy="53667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8445" y="4526066"/>
            <a:ext cx="2834915" cy="203013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667000" y="2162163"/>
            <a:ext cx="637624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Em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hãy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đọc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SGK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trang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78, 79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và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cho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biết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: Theo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em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có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mấy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bước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thực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hiện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một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trình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bày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cảm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xúc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về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một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thơ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lục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bát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?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Đó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là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những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bước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nào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?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6886" y="866791"/>
            <a:ext cx="5120640" cy="7799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I. </a:t>
            </a: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Các</a:t>
            </a: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bước</a:t>
            </a: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thực</a:t>
            </a: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hiện</a:t>
            </a: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41358" y="21680"/>
            <a:ext cx="567052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NÓI VÀ NGHE</a:t>
            </a:r>
            <a:endParaRPr kumimoji="0" lang="en-US" sz="4400" b="1" i="0" u="none" strike="noStrike" kern="1200" cap="none" spc="0" normalizeH="0" baseline="0" noProof="0" dirty="0">
              <a:ln w="12700" cmpd="sng">
                <a:solidFill>
                  <a:srgbClr val="FFC000"/>
                </a:solidFill>
                <a:prstDash val="solid"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173480" y="1516201"/>
          <a:ext cx="9906000" cy="52578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304800" y="746760"/>
            <a:ext cx="5120640" cy="7799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I. </a:t>
            </a: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Các</a:t>
            </a: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bước</a:t>
            </a: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thực</a:t>
            </a: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hiện</a:t>
            </a: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036320" y="1991359"/>
            <a:ext cx="1828800" cy="248412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BƯỚC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41358" y="21680"/>
            <a:ext cx="567052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NÓI VÀ NGHE</a:t>
            </a:r>
            <a:endParaRPr kumimoji="0" lang="en-US" sz="4400" b="1" i="0" u="none" strike="noStrike" kern="1200" cap="none" spc="0" normalizeH="0" baseline="0" noProof="0" dirty="0">
              <a:ln w="12700" cmpd="sng">
                <a:solidFill>
                  <a:srgbClr val="FFC000"/>
                </a:solidFill>
                <a:prstDash val="solid"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04800" y="746760"/>
            <a:ext cx="5120640" cy="7799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I.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Các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bước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thực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hiện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78" y="2827019"/>
            <a:ext cx="3383280" cy="2639519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3441358" y="1767840"/>
            <a:ext cx="8232482" cy="475787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-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Em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định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trình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bày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cảm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xúc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về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một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thơ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lục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bát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nào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?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thơ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đó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viết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về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đề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tài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gì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? (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Quê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hương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đất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nước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mái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trường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tình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bạn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…)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-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Đối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tượng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mà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em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hướng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tới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khi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trình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bày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là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ai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? (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bố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mẹ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thầy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cô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bạn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bè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…).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-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Mục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đích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trình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bày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là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gì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?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-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Em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chọn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không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gian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nào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để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trình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bày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? (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lớp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học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hay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sân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khấu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).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-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Thời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gian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trình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bày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vào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lúc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nào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? (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trong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tiết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học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chính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khóa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hay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ngoại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khóa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về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thơ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lục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bát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…).</a:t>
            </a: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41358" y="21680"/>
            <a:ext cx="567052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NÓI VÀ NGHE</a:t>
            </a:r>
            <a:endParaRPr kumimoji="0" lang="en-US" sz="4400" b="1" i="0" u="none" strike="noStrike" kern="1200" cap="none" spc="0" normalizeH="0" baseline="0" noProof="0" dirty="0">
              <a:ln w="12700" cmpd="sng">
                <a:solidFill>
                  <a:srgbClr val="FFC000"/>
                </a:solidFill>
                <a:prstDash val="solid"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04800" y="746760"/>
            <a:ext cx="5120640" cy="7799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I.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Các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bước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thực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hiện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901440" y="1860639"/>
            <a:ext cx="7787640" cy="96011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Xác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định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đề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tài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người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nghe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mục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đích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không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gian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thời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gian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nói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304800" y="1860638"/>
            <a:ext cx="3322320" cy="1294041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Bước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1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: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endParaRPr lang="en-US" sz="3200" dirty="0"/>
          </a:p>
        </p:txBody>
      </p:sp>
      <p:sp>
        <p:nvSpPr>
          <p:cNvPr id="7" name="Right Arrow 6"/>
          <p:cNvSpPr/>
          <p:nvPr/>
        </p:nvSpPr>
        <p:spPr>
          <a:xfrm>
            <a:off x="304800" y="3488599"/>
            <a:ext cx="3459480" cy="3169921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Bước 2. </a:t>
            </a:r>
            <a:r>
              <a:rPr lang="en-US" sz="3200" b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Tìm ý và lập dàn ý.</a:t>
            </a:r>
            <a:endParaRPr lang="en-US" sz="3200" dirty="0"/>
          </a:p>
        </p:txBody>
      </p:sp>
      <p:sp>
        <p:nvSpPr>
          <p:cNvPr id="5" name="Rounded Rectangle 4"/>
          <p:cNvSpPr/>
          <p:nvPr/>
        </p:nvSpPr>
        <p:spPr>
          <a:xfrm>
            <a:off x="3901440" y="3581399"/>
            <a:ext cx="7787640" cy="115824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8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Sử</a:t>
            </a:r>
            <a:r>
              <a:rPr lang="en-US" sz="28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dụng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các</a:t>
            </a:r>
            <a:r>
              <a:rPr lang="en-US" sz="28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ý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đã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có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sẵn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trong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viết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(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đoạn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văn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)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đã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viết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901440" y="4921160"/>
            <a:ext cx="7787640" cy="115824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800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Gạch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ra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những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ý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cơ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bản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cần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trình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bày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dưới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dạng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gạch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đầu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dòng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hoặc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bôi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đen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những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cụm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chính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7" grpId="0" animBg="1"/>
      <p:bldP spid="5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41358" y="184597"/>
            <a:ext cx="567052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NÓI VÀ NGHE</a:t>
            </a:r>
            <a:endParaRPr kumimoji="0" lang="en-US" sz="4400" b="1" i="0" u="none" strike="noStrike" kern="1200" cap="none" spc="0" normalizeH="0" baseline="0" noProof="0" dirty="0">
              <a:ln w="12700" cmpd="sng">
                <a:solidFill>
                  <a:srgbClr val="FFC000"/>
                </a:solidFill>
                <a:prstDash val="solid"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89560" y="1142940"/>
            <a:ext cx="5120640" cy="7799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I.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Các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bước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thực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hiện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462946" y="2563362"/>
            <a:ext cx="2633638" cy="3349258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Bước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3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 </a:t>
            </a: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Luyện</a:t>
            </a: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tập</a:t>
            </a: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145280" y="2790690"/>
            <a:ext cx="7787640" cy="115824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8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Tự</a:t>
            </a:r>
            <a:r>
              <a:rPr lang="en-US" sz="28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mình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tập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luyện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tự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trình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bày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(có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thể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đứng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trước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gương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ghi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âm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lại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để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tự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rút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kinh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nghiệm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).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45280" y="4389941"/>
            <a:ext cx="7787640" cy="115824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8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Trình</a:t>
            </a:r>
            <a:r>
              <a:rPr lang="en-US" sz="28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bày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trước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một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bạn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hoặc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một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nhóm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để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nhờ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họ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góp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ý.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41358" y="184597"/>
            <a:ext cx="567052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NÓI VÀ NGHE</a:t>
            </a:r>
            <a:endParaRPr kumimoji="0" lang="en-US" sz="4400" b="1" i="0" u="none" strike="noStrike" kern="1200" cap="none" spc="0" normalizeH="0" baseline="0" noProof="0" dirty="0">
              <a:ln w="12700" cmpd="sng">
                <a:solidFill>
                  <a:srgbClr val="FFC000"/>
                </a:solidFill>
                <a:prstDash val="solid"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89560" y="1142940"/>
            <a:ext cx="5120640" cy="7799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I.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Các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bước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thực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hiện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807720" y="2533382"/>
            <a:ext cx="2633638" cy="3349258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4.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Bước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4: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Trao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đổi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đánh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giá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548662" y="2142690"/>
            <a:ext cx="7787640" cy="115824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800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Mình</a:t>
            </a:r>
            <a:r>
              <a:rPr lang="en-US" sz="2800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nói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(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bày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)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cho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khác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nghe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thì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tiếp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những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góp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ý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phía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nghe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tự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rút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kinh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nghiệm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548662" y="3419822"/>
            <a:ext cx="7787640" cy="146215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800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Nếu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vai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trò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nghe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hãy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đưa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ra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những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ưu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điểm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cách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bày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chỉ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ra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những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hạn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chế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cần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khắc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phục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548662" y="4982598"/>
            <a:ext cx="7787640" cy="115824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tabLst>
                <a:tab pos="1386840" algn="l"/>
              </a:tabLst>
            </a:pPr>
            <a:r>
              <a:rPr lang="en-US" sz="2800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Sử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dụng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bảng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đánh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giá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tự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đánh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giá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điều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chỉnh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nói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9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41358" y="184597"/>
            <a:ext cx="567052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NÓI VÀ NGHE</a:t>
            </a:r>
            <a:endParaRPr kumimoji="0" lang="en-US" sz="4400" b="1" i="0" u="none" strike="noStrike" kern="1200" cap="none" spc="0" normalizeH="0" baseline="0" noProof="0" dirty="0">
              <a:ln w="12700" cmpd="sng">
                <a:solidFill>
                  <a:srgbClr val="FFC000"/>
                </a:solidFill>
                <a:prstDash val="solid"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14413" y="1013484"/>
            <a:ext cx="4117548" cy="7799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I.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Các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bước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thực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hiện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74754" y="2599214"/>
          <a:ext cx="11360046" cy="3840480"/>
        </p:xfrm>
        <a:graphic>
          <a:graphicData uri="http://schemas.openxmlformats.org/drawingml/2006/table">
            <a:tbl>
              <a:tblPr firstRow="1" firstCol="1" bandRow="1"/>
              <a:tblGrid>
                <a:gridCol w="9437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2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tra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b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Đạt/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b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Chưa đạt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chia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sẻ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thiệu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thúc</a:t>
                      </a:r>
                      <a:r>
                        <a:rPr lang="en-US" sz="28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9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Trình bày rõ tên bài thơ, tên tác giả và nội dung của bài thơ.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Thể hiện rõ cảm xúc của người nói về bài thơ.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Dùng bằng chứng cụ thể trong bài thơ để làm rõ cảm xúc của người nói.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Sử dụng động tác, ánh mắt (ngôn ngữ phi vật thể) và giọng nói phù hợp để góp phần thể hiện nội dung nói).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372219" y="1852888"/>
            <a:ext cx="95237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tabLst>
                <a:tab pos="1386840" algn="l"/>
              </a:tabLst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Bảng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kiểm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tra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kĩ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năng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chia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sẻ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cảm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xúc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về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thơ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lục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bát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975</Words>
  <Application>Microsoft Office PowerPoint</Application>
  <PresentationFormat>Widescreen</PresentationFormat>
  <Paragraphs>118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MS Mincho</vt:lpstr>
      <vt:lpstr>Times New Roman</vt:lpstr>
      <vt:lpstr>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Dell Pre 3420</cp:lastModifiedBy>
  <cp:revision>159</cp:revision>
  <dcterms:created xsi:type="dcterms:W3CDTF">2021-06-04T22:39:00Z</dcterms:created>
  <dcterms:modified xsi:type="dcterms:W3CDTF">2022-09-03T19:08:59Z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1033-11.2.0.9052</vt:lpwstr>
  </property>
</Properties>
</file>